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1897" r:id="rId3"/>
    <p:sldId id="1899" r:id="rId4"/>
    <p:sldId id="1900" r:id="rId5"/>
    <p:sldId id="1954" r:id="rId6"/>
    <p:sldId id="1955" r:id="rId7"/>
    <p:sldId id="1968" r:id="rId8"/>
    <p:sldId id="1974" r:id="rId9"/>
    <p:sldId id="1969" r:id="rId10"/>
    <p:sldId id="1975" r:id="rId11"/>
    <p:sldId id="1976" r:id="rId12"/>
    <p:sldId id="1970" r:id="rId13"/>
    <p:sldId id="1957" r:id="rId14"/>
    <p:sldId id="1971" r:id="rId15"/>
    <p:sldId id="1972" r:id="rId16"/>
    <p:sldId id="1959" r:id="rId17"/>
    <p:sldId id="1960" r:id="rId18"/>
    <p:sldId id="1961" r:id="rId19"/>
    <p:sldId id="1973" r:id="rId20"/>
    <p:sldId id="1966" r:id="rId21"/>
    <p:sldId id="1964" r:id="rId22"/>
    <p:sldId id="1977" r:id="rId23"/>
    <p:sldId id="1967" r:id="rId24"/>
    <p:sldId id="1902" r:id="rId25"/>
  </p:sldIdLst>
  <p:sldSz cx="9144000" cy="6858000" type="screen4x3"/>
  <p:notesSz cx="6797675" cy="987425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CC00"/>
    <a:srgbClr val="006600"/>
    <a:srgbClr val="FFFF00"/>
    <a:srgbClr val="FFCC66"/>
    <a:srgbClr val="003300"/>
    <a:srgbClr val="669900"/>
    <a:srgbClr val="5B5B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79" autoAdjust="0"/>
    <p:restoredTop sz="94709" autoAdjust="0"/>
  </p:normalViewPr>
  <p:slideViewPr>
    <p:cSldViewPr snapToGrid="0">
      <p:cViewPr>
        <p:scale>
          <a:sx n="100" d="100"/>
          <a:sy n="100" d="100"/>
        </p:scale>
        <p:origin x="-1962" y="-3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214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3713"/>
          </a:xfrm>
          <a:prstGeom prst="rect">
            <a:avLst/>
          </a:prstGeom>
        </p:spPr>
        <p:txBody>
          <a:bodyPr vert="horz" lIns="91440" tIns="45720" rIns="91440" bIns="45720" rtlCol="0"/>
          <a:lstStyle>
            <a:lvl1pPr algn="l">
              <a:defRPr sz="1200">
                <a:latin typeface="Arial" pitchFamily="34" charset="0"/>
              </a:defRPr>
            </a:lvl1pPr>
          </a:lstStyle>
          <a:p>
            <a:pPr>
              <a:defRPr/>
            </a:pPr>
            <a:endParaRPr lang="en-US" dirty="0"/>
          </a:p>
        </p:txBody>
      </p:sp>
      <p:sp>
        <p:nvSpPr>
          <p:cNvPr id="3" name="Date Placeholder 2"/>
          <p:cNvSpPr>
            <a:spLocks noGrp="1"/>
          </p:cNvSpPr>
          <p:nvPr>
            <p:ph type="dt" idx="1"/>
          </p:nvPr>
        </p:nvSpPr>
        <p:spPr>
          <a:xfrm>
            <a:off x="3849688" y="0"/>
            <a:ext cx="2946400" cy="493713"/>
          </a:xfrm>
          <a:prstGeom prst="rect">
            <a:avLst/>
          </a:prstGeom>
        </p:spPr>
        <p:txBody>
          <a:bodyPr vert="horz" lIns="91440" tIns="45720" rIns="91440" bIns="45720" rtlCol="0"/>
          <a:lstStyle>
            <a:lvl1pPr algn="r">
              <a:defRPr sz="1200">
                <a:latin typeface="Arial" pitchFamily="34" charset="0"/>
              </a:defRPr>
            </a:lvl1pPr>
          </a:lstStyle>
          <a:p>
            <a:pPr>
              <a:defRPr/>
            </a:pPr>
            <a:fld id="{4DA52005-3C3D-411D-B0DA-0CCF77A964C5}" type="datetimeFigureOut">
              <a:rPr lang="en-US"/>
              <a:pPr>
                <a:defRPr/>
              </a:pPr>
              <a:t>5/17/2013</a:t>
            </a:fld>
            <a:endParaRPr lang="en-US" dirty="0"/>
          </a:p>
        </p:txBody>
      </p:sp>
      <p:sp>
        <p:nvSpPr>
          <p:cNvPr id="4" name="Slide Image Placeholder 3"/>
          <p:cNvSpPr>
            <a:spLocks noGrp="1" noRot="1" noChangeAspect="1"/>
          </p:cNvSpPr>
          <p:nvPr>
            <p:ph type="sldImg" idx="2"/>
          </p:nvPr>
        </p:nvSpPr>
        <p:spPr>
          <a:xfrm>
            <a:off x="930275" y="741363"/>
            <a:ext cx="4937125" cy="370205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79450" y="4689475"/>
            <a:ext cx="5438775" cy="4443413"/>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378950"/>
            <a:ext cx="2946400" cy="493713"/>
          </a:xfrm>
          <a:prstGeom prst="rect">
            <a:avLst/>
          </a:prstGeom>
        </p:spPr>
        <p:txBody>
          <a:bodyPr vert="horz" lIns="91440" tIns="45720" rIns="91440" bIns="45720" rtlCol="0" anchor="b"/>
          <a:lstStyle>
            <a:lvl1pPr algn="l">
              <a:defRPr sz="1200">
                <a:latin typeface="Arial" pitchFamily="34" charset="0"/>
              </a:defRPr>
            </a:lvl1pPr>
          </a:lstStyle>
          <a:p>
            <a:pPr>
              <a:defRPr/>
            </a:pPr>
            <a:endParaRPr lang="en-US" dirty="0"/>
          </a:p>
        </p:txBody>
      </p:sp>
      <p:sp>
        <p:nvSpPr>
          <p:cNvPr id="7" name="Slide Number Placeholder 6"/>
          <p:cNvSpPr>
            <a:spLocks noGrp="1"/>
          </p:cNvSpPr>
          <p:nvPr>
            <p:ph type="sldNum" sz="quarter" idx="5"/>
          </p:nvPr>
        </p:nvSpPr>
        <p:spPr>
          <a:xfrm>
            <a:off x="3849688" y="9378950"/>
            <a:ext cx="2946400" cy="493713"/>
          </a:xfrm>
          <a:prstGeom prst="rect">
            <a:avLst/>
          </a:prstGeom>
        </p:spPr>
        <p:txBody>
          <a:bodyPr vert="horz" lIns="91440" tIns="45720" rIns="91440" bIns="45720" rtlCol="0" anchor="b"/>
          <a:lstStyle>
            <a:lvl1pPr algn="r">
              <a:defRPr sz="1200">
                <a:latin typeface="Arial" pitchFamily="34" charset="0"/>
              </a:defRPr>
            </a:lvl1pPr>
          </a:lstStyle>
          <a:p>
            <a:pPr>
              <a:defRPr/>
            </a:pPr>
            <a:fld id="{C4BF9160-6444-407F-B2FD-B30363E93C1B}" type="slidenum">
              <a:rPr lang="en-US"/>
              <a:pPr>
                <a:defRPr/>
              </a:pPr>
              <a:t>‹#›</a:t>
            </a:fld>
            <a:endParaRPr lang="en-US" dirty="0"/>
          </a:p>
        </p:txBody>
      </p:sp>
    </p:spTree>
    <p:extLst>
      <p:ext uri="{BB962C8B-B14F-4D97-AF65-F5344CB8AC3E}">
        <p14:creationId xmlns:p14="http://schemas.microsoft.com/office/powerpoint/2010/main" val="12451698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C4BF9160-6444-407F-B2FD-B30363E93C1B}" type="slidenum">
              <a:rPr lang="en-US" smtClean="0"/>
              <a:pPr>
                <a:defRPr/>
              </a:pPr>
              <a:t>5</a:t>
            </a:fld>
            <a:endParaRPr lang="en-US" dirty="0"/>
          </a:p>
        </p:txBody>
      </p:sp>
    </p:spTree>
    <p:extLst>
      <p:ext uri="{BB962C8B-B14F-4D97-AF65-F5344CB8AC3E}">
        <p14:creationId xmlns:p14="http://schemas.microsoft.com/office/powerpoint/2010/main" val="2493768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C4BF9160-6444-407F-B2FD-B30363E93C1B}" type="slidenum">
              <a:rPr lang="en-US" smtClean="0"/>
              <a:pPr>
                <a:defRPr/>
              </a:pPr>
              <a:t>6</a:t>
            </a:fld>
            <a:endParaRPr lang="en-US" dirty="0"/>
          </a:p>
        </p:txBody>
      </p:sp>
    </p:spTree>
    <p:extLst>
      <p:ext uri="{BB962C8B-B14F-4D97-AF65-F5344CB8AC3E}">
        <p14:creationId xmlns:p14="http://schemas.microsoft.com/office/powerpoint/2010/main" val="2493768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C4BF9160-6444-407F-B2FD-B30363E93C1B}" type="slidenum">
              <a:rPr lang="en-US" smtClean="0"/>
              <a:pPr>
                <a:defRPr/>
              </a:pPr>
              <a:t>13</a:t>
            </a:fld>
            <a:endParaRPr lang="en-US" dirty="0"/>
          </a:p>
        </p:txBody>
      </p:sp>
    </p:spTree>
    <p:extLst>
      <p:ext uri="{BB962C8B-B14F-4D97-AF65-F5344CB8AC3E}">
        <p14:creationId xmlns:p14="http://schemas.microsoft.com/office/powerpoint/2010/main" val="2493768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C4BF9160-6444-407F-B2FD-B30363E93C1B}" type="slidenum">
              <a:rPr lang="en-US" smtClean="0"/>
              <a:pPr>
                <a:defRPr/>
              </a:pPr>
              <a:t>14</a:t>
            </a:fld>
            <a:endParaRPr lang="en-US" dirty="0"/>
          </a:p>
        </p:txBody>
      </p:sp>
    </p:spTree>
    <p:extLst>
      <p:ext uri="{BB962C8B-B14F-4D97-AF65-F5344CB8AC3E}">
        <p14:creationId xmlns:p14="http://schemas.microsoft.com/office/powerpoint/2010/main" val="2493768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C4BF9160-6444-407F-B2FD-B30363E93C1B}" type="slidenum">
              <a:rPr lang="en-US" smtClean="0"/>
              <a:pPr>
                <a:defRPr/>
              </a:pPr>
              <a:t>15</a:t>
            </a:fld>
            <a:endParaRPr lang="en-US" dirty="0"/>
          </a:p>
        </p:txBody>
      </p:sp>
    </p:spTree>
    <p:extLst>
      <p:ext uri="{BB962C8B-B14F-4D97-AF65-F5344CB8AC3E}">
        <p14:creationId xmlns:p14="http://schemas.microsoft.com/office/powerpoint/2010/main" val="2493768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C4BF9160-6444-407F-B2FD-B30363E93C1B}" type="slidenum">
              <a:rPr lang="en-US" smtClean="0"/>
              <a:pPr>
                <a:defRPr/>
              </a:pPr>
              <a:t>19</a:t>
            </a:fld>
            <a:endParaRPr lang="en-US" dirty="0"/>
          </a:p>
        </p:txBody>
      </p:sp>
    </p:spTree>
    <p:extLst>
      <p:ext uri="{BB962C8B-B14F-4D97-AF65-F5344CB8AC3E}">
        <p14:creationId xmlns:p14="http://schemas.microsoft.com/office/powerpoint/2010/main" val="2493768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C4BF9160-6444-407F-B2FD-B30363E93C1B}" type="slidenum">
              <a:rPr lang="en-US" smtClean="0"/>
              <a:pPr>
                <a:defRPr/>
              </a:pPr>
              <a:t>22</a:t>
            </a:fld>
            <a:endParaRPr lang="en-US" dirty="0"/>
          </a:p>
        </p:txBody>
      </p:sp>
    </p:spTree>
    <p:extLst>
      <p:ext uri="{BB962C8B-B14F-4D97-AF65-F5344CB8AC3E}">
        <p14:creationId xmlns:p14="http://schemas.microsoft.com/office/powerpoint/2010/main" val="2493768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C4BF9160-6444-407F-B2FD-B30363E93C1B}" type="slidenum">
              <a:rPr lang="en-US" smtClean="0"/>
              <a:pPr>
                <a:defRPr/>
              </a:pPr>
              <a:t>23</a:t>
            </a:fld>
            <a:endParaRPr lang="en-US" dirty="0"/>
          </a:p>
        </p:txBody>
      </p:sp>
    </p:spTree>
    <p:extLst>
      <p:ext uri="{BB962C8B-B14F-4D97-AF65-F5344CB8AC3E}">
        <p14:creationId xmlns:p14="http://schemas.microsoft.com/office/powerpoint/2010/main" val="2493768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8865CC7-1B70-45AD-A52C-ABF7DEA7755C}"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8633FF-6DA4-4478-BD39-2F9D78FF054A}"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E5FB14E-D748-45AC-BAC4-6A2F7CDE073E}"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12"/>
          <p:cNvSpPr>
            <a:spLocks noGrp="1" noChangeArrowheads="1"/>
          </p:cNvSpPr>
          <p:nvPr>
            <p:ph type="dt" sz="half" idx="10"/>
          </p:nvPr>
        </p:nvSpPr>
        <p:spPr/>
        <p:txBody>
          <a:bodyPr/>
          <a:lstStyle>
            <a:lvl1pPr>
              <a:defRPr/>
            </a:lvl1pPr>
          </a:lstStyle>
          <a:p>
            <a:pPr>
              <a:defRPr/>
            </a:pPr>
            <a:endParaRPr lang="en-GB" dirty="0"/>
          </a:p>
        </p:txBody>
      </p:sp>
      <p:sp>
        <p:nvSpPr>
          <p:cNvPr id="4" name="Rectangle 13"/>
          <p:cNvSpPr>
            <a:spLocks noGrp="1" noChangeArrowheads="1"/>
          </p:cNvSpPr>
          <p:nvPr>
            <p:ph type="ftr" sz="quarter" idx="11"/>
          </p:nvPr>
        </p:nvSpPr>
        <p:spPr/>
        <p:txBody>
          <a:bodyPr/>
          <a:lstStyle>
            <a:lvl1pPr>
              <a:defRPr/>
            </a:lvl1pPr>
          </a:lstStyle>
          <a:p>
            <a:pPr>
              <a:defRPr/>
            </a:pPr>
            <a:endParaRPr lang="en-GB" dirty="0"/>
          </a:p>
        </p:txBody>
      </p:sp>
      <p:sp>
        <p:nvSpPr>
          <p:cNvPr id="5" name="Rectangle 14"/>
          <p:cNvSpPr>
            <a:spLocks noGrp="1" noChangeArrowheads="1"/>
          </p:cNvSpPr>
          <p:nvPr>
            <p:ph type="sldNum" sz="quarter" idx="12"/>
          </p:nvPr>
        </p:nvSpPr>
        <p:spPr/>
        <p:txBody>
          <a:bodyPr/>
          <a:lstStyle>
            <a:lvl1pPr>
              <a:defRPr/>
            </a:lvl1pPr>
          </a:lstStyle>
          <a:p>
            <a:pPr>
              <a:defRPr/>
            </a:pPr>
            <a:fld id="{54655614-FE9B-4DD1-B15C-E4B1E152F776}" type="slidenum">
              <a:rPr lang="en-GB"/>
              <a:pPr>
                <a:defRPr/>
              </a:pPr>
              <a:t>‹#›</a:t>
            </a:fld>
            <a:endParaRPr lang="en-GB"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78CD86A-FF38-401E-8847-ED6A5A1190CC}"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274E533-0D9C-4163-92B3-F4668B501AE5}"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50B9AB6-BC12-4F66-AE0C-1010AFBE0CEB}"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A9FFA97F-F59E-41D3-B64B-F04DCAB645AE}"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EAE61AC-F13E-4003-B2F4-82017CBA10A4}"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11D079FE-A05F-493E-B69B-930584B1D3FF}"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7A93898-EA5A-4706-A732-EFCCA6B068B7}"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08AA5C3-481A-4821-97D0-AA92CB2584CD}"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87B4D3"/>
            </a:gs>
            <a:gs pos="100000">
              <a:srgbClr val="FFFFFF"/>
            </a:gs>
          </a:gsLst>
          <a:lin ang="5400000" scaled="1"/>
        </a:gra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907DC497-42D7-47B9-A3CF-D1728A25068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5248" r:id="rId1"/>
    <p:sldLayoutId id="2147485249" r:id="rId2"/>
    <p:sldLayoutId id="2147485250" r:id="rId3"/>
    <p:sldLayoutId id="2147485251" r:id="rId4"/>
    <p:sldLayoutId id="2147485252" r:id="rId5"/>
    <p:sldLayoutId id="2147485253" r:id="rId6"/>
    <p:sldLayoutId id="2147485254" r:id="rId7"/>
    <p:sldLayoutId id="2147485255" r:id="rId8"/>
    <p:sldLayoutId id="2147485256" r:id="rId9"/>
    <p:sldLayoutId id="2147485257" r:id="rId10"/>
    <p:sldLayoutId id="2147485258" r:id="rId11"/>
    <p:sldLayoutId id="214748525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87B4D3"/>
            </a:gs>
            <a:gs pos="32001">
              <a:srgbClr val="87B4D3"/>
            </a:gs>
            <a:gs pos="100000">
              <a:srgbClr val="FFFFFF"/>
            </a:gs>
          </a:gsLst>
          <a:lin ang="0" scaled="1"/>
        </a:gradFill>
        <a:effectLst/>
      </p:bgPr>
    </p:bg>
    <p:spTree>
      <p:nvGrpSpPr>
        <p:cNvPr id="1" name=""/>
        <p:cNvGrpSpPr/>
        <p:nvPr/>
      </p:nvGrpSpPr>
      <p:grpSpPr>
        <a:xfrm>
          <a:off x="0" y="0"/>
          <a:ext cx="0" cy="0"/>
          <a:chOff x="0" y="0"/>
          <a:chExt cx="0" cy="0"/>
        </a:xfrm>
      </p:grpSpPr>
      <p:sp>
        <p:nvSpPr>
          <p:cNvPr id="18434" name="Rectangle 14"/>
          <p:cNvSpPr>
            <a:spLocks noChangeArrowheads="1"/>
          </p:cNvSpPr>
          <p:nvPr/>
        </p:nvSpPr>
        <p:spPr bwMode="auto">
          <a:xfrm>
            <a:off x="0" y="2914650"/>
            <a:ext cx="9144000" cy="0"/>
          </a:xfrm>
          <a:prstGeom prst="rect">
            <a:avLst/>
          </a:prstGeom>
          <a:noFill/>
          <a:ln w="9525">
            <a:noFill/>
            <a:miter lim="800000"/>
            <a:headEnd/>
            <a:tailEnd/>
          </a:ln>
        </p:spPr>
        <p:txBody>
          <a:bodyPr wrap="none" anchor="ctr">
            <a:spAutoFit/>
          </a:bodyPr>
          <a:lstStyle/>
          <a:p>
            <a:endParaRPr lang="en-US" dirty="0"/>
          </a:p>
        </p:txBody>
      </p:sp>
      <p:pic>
        <p:nvPicPr>
          <p:cNvPr id="18435" name="Picture 26" descr="cross"/>
          <p:cNvPicPr>
            <a:picLocks noChangeAspect="1" noChangeArrowheads="1"/>
          </p:cNvPicPr>
          <p:nvPr/>
        </p:nvPicPr>
        <p:blipFill>
          <a:blip r:embed="rId2" cstate="print"/>
          <a:srcRect/>
          <a:stretch>
            <a:fillRect/>
          </a:stretch>
        </p:blipFill>
        <p:spPr bwMode="auto">
          <a:xfrm>
            <a:off x="2381250" y="0"/>
            <a:ext cx="6762750" cy="6858000"/>
          </a:xfrm>
          <a:prstGeom prst="rect">
            <a:avLst/>
          </a:prstGeom>
          <a:noFill/>
          <a:ln w="9525">
            <a:noFill/>
            <a:miter lim="800000"/>
            <a:headEnd/>
            <a:tailEnd/>
          </a:ln>
        </p:spPr>
      </p:pic>
      <p:sp>
        <p:nvSpPr>
          <p:cNvPr id="6" name="Rectangle 5"/>
          <p:cNvSpPr>
            <a:spLocks noChangeArrowheads="1"/>
          </p:cNvSpPr>
          <p:nvPr/>
        </p:nvSpPr>
        <p:spPr bwMode="auto">
          <a:xfrm>
            <a:off x="244475" y="1976438"/>
            <a:ext cx="8597900" cy="2862262"/>
          </a:xfrm>
          <a:prstGeom prst="rect">
            <a:avLst/>
          </a:prstGeom>
          <a:noFill/>
          <a:ln w="38100">
            <a:noFill/>
            <a:miter lim="800000"/>
            <a:headEnd/>
            <a:tailEnd/>
          </a:ln>
          <a:effectLst/>
        </p:spPr>
        <p:txBody>
          <a:bodyPr>
            <a:spAutoFit/>
          </a:bodyPr>
          <a:lstStyle/>
          <a:p>
            <a:pPr algn="ctr" eaLnBrk="0" hangingPunct="0">
              <a:spcBef>
                <a:spcPct val="50000"/>
              </a:spcBef>
              <a:defRPr/>
            </a:pPr>
            <a:r>
              <a:rPr lang="en-GB" sz="3600" b="1" dirty="0">
                <a:solidFill>
                  <a:schemeClr val="accent2"/>
                </a:solidFill>
                <a:latin typeface="CG Omega" pitchFamily="34" charset="0"/>
              </a:rPr>
              <a:t>Planning Protective  Services and Licensing Committee</a:t>
            </a:r>
          </a:p>
          <a:p>
            <a:pPr algn="ctr" eaLnBrk="0" hangingPunct="0">
              <a:spcBef>
                <a:spcPct val="50000"/>
              </a:spcBef>
              <a:defRPr/>
            </a:pPr>
            <a:endParaRPr lang="en-GB" sz="3600" b="1" dirty="0">
              <a:solidFill>
                <a:schemeClr val="accent2"/>
              </a:solidFill>
              <a:latin typeface="CG Omega" pitchFamily="34" charset="0"/>
            </a:endParaRPr>
          </a:p>
          <a:p>
            <a:pPr algn="ctr" eaLnBrk="0" hangingPunct="0">
              <a:spcBef>
                <a:spcPct val="50000"/>
              </a:spcBef>
              <a:defRPr/>
            </a:pPr>
            <a:r>
              <a:rPr lang="en-GB" sz="3600" b="1" dirty="0" smtClean="0">
                <a:solidFill>
                  <a:schemeClr val="accent2"/>
                </a:solidFill>
                <a:latin typeface="CG Omega" pitchFamily="34" charset="0"/>
              </a:rPr>
              <a:t>22nd</a:t>
            </a:r>
            <a:r>
              <a:rPr lang="en-GB" sz="3600" b="1" baseline="30000" dirty="0" smtClean="0">
                <a:solidFill>
                  <a:schemeClr val="accent2"/>
                </a:solidFill>
                <a:latin typeface="CG Omega" pitchFamily="34" charset="0"/>
              </a:rPr>
              <a:t>th</a:t>
            </a:r>
            <a:r>
              <a:rPr lang="en-GB" sz="3600" b="1" dirty="0" smtClean="0">
                <a:solidFill>
                  <a:schemeClr val="accent2"/>
                </a:solidFill>
                <a:latin typeface="CG Omega" pitchFamily="34" charset="0"/>
              </a:rPr>
              <a:t> May 2013</a:t>
            </a:r>
            <a:endParaRPr lang="en-GB" sz="3600" b="1" dirty="0">
              <a:solidFill>
                <a:schemeClr val="accent2"/>
              </a:solidFill>
              <a:effectLst>
                <a:outerShdw blurRad="38100" dist="38100" dir="2700000" algn="tl">
                  <a:srgbClr val="FFFFFF"/>
                </a:outerShdw>
              </a:effectLst>
              <a:latin typeface="Tahoma"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4"/>
          <p:cNvSpPr>
            <a:spLocks noChangeArrowheads="1"/>
          </p:cNvSpPr>
          <p:nvPr/>
        </p:nvSpPr>
        <p:spPr bwMode="auto">
          <a:xfrm>
            <a:off x="0" y="2914650"/>
            <a:ext cx="9144000" cy="0"/>
          </a:xfrm>
          <a:prstGeom prst="rect">
            <a:avLst/>
          </a:prstGeom>
          <a:noFill/>
          <a:ln w="9525">
            <a:noFill/>
            <a:miter lim="800000"/>
            <a:headEnd/>
            <a:tailEnd/>
          </a:ln>
        </p:spPr>
        <p:txBody>
          <a:bodyPr wrap="none" anchor="ctr">
            <a:spAutoFit/>
          </a:bodyPr>
          <a:lstStyle/>
          <a:p>
            <a:endParaRPr lang="en-US" dirty="0"/>
          </a:p>
        </p:txBody>
      </p:sp>
      <p:pic>
        <p:nvPicPr>
          <p:cNvPr id="18435" name="Picture 26" descr="cross"/>
          <p:cNvPicPr>
            <a:picLocks noChangeAspect="1" noChangeArrowheads="1"/>
          </p:cNvPicPr>
          <p:nvPr/>
        </p:nvPicPr>
        <p:blipFill>
          <a:blip r:embed="rId2" cstate="print"/>
          <a:srcRect/>
          <a:stretch>
            <a:fillRect/>
          </a:stretch>
        </p:blipFill>
        <p:spPr bwMode="auto">
          <a:xfrm>
            <a:off x="2381250" y="0"/>
            <a:ext cx="6762750" cy="6858000"/>
          </a:xfrm>
          <a:prstGeom prst="rect">
            <a:avLst/>
          </a:prstGeom>
          <a:noFill/>
          <a:ln w="9525">
            <a:noFill/>
            <a:miter lim="800000"/>
            <a:headEnd/>
            <a:tailEnd/>
          </a:ln>
        </p:spPr>
      </p:pic>
      <p:sp>
        <p:nvSpPr>
          <p:cNvPr id="6" name="Rectangle 5"/>
          <p:cNvSpPr>
            <a:spLocks noChangeArrowheads="1"/>
          </p:cNvSpPr>
          <p:nvPr/>
        </p:nvSpPr>
        <p:spPr bwMode="auto">
          <a:xfrm>
            <a:off x="273050" y="423863"/>
            <a:ext cx="8597900" cy="5632311"/>
          </a:xfrm>
          <a:prstGeom prst="rect">
            <a:avLst/>
          </a:prstGeom>
          <a:noFill/>
          <a:ln w="38100">
            <a:noFill/>
            <a:miter lim="800000"/>
            <a:headEnd/>
            <a:tailEnd/>
          </a:ln>
          <a:effectLst/>
        </p:spPr>
        <p:txBody>
          <a:bodyPr>
            <a:spAutoFit/>
          </a:bodyPr>
          <a:lstStyle/>
          <a:p>
            <a:pPr algn="ctr"/>
            <a:r>
              <a:rPr lang="en-GB" b="1" dirty="0"/>
              <a:t>‘</a:t>
            </a:r>
            <a:r>
              <a:rPr lang="en-US" b="1" dirty="0"/>
              <a:t>Argyll and </a:t>
            </a:r>
            <a:r>
              <a:rPr lang="en-US" b="1" dirty="0" err="1"/>
              <a:t>Bute</a:t>
            </a:r>
            <a:r>
              <a:rPr lang="en-US" b="1" dirty="0"/>
              <a:t> Landscape Wind Energy Capacity Study’, March </a:t>
            </a:r>
            <a:r>
              <a:rPr lang="en-US" b="1" dirty="0" smtClean="0"/>
              <a:t>2012</a:t>
            </a:r>
          </a:p>
          <a:p>
            <a:pPr algn="ctr"/>
            <a:endParaRPr lang="en-US" b="1" dirty="0" smtClean="0"/>
          </a:p>
          <a:p>
            <a:r>
              <a:rPr lang="en-US" dirty="0"/>
              <a:t>For the purposes of the LWECS, the application site is located within the Landscape Character Type (LCT) known as “</a:t>
            </a:r>
            <a:r>
              <a:rPr lang="en-US" dirty="0" err="1"/>
              <a:t>Bute</a:t>
            </a:r>
            <a:r>
              <a:rPr lang="en-US" dirty="0"/>
              <a:t> Rolling Farmland with Estates”. The summary of the sensitivity of this LCT is as follows:</a:t>
            </a:r>
            <a:endParaRPr lang="en-GB" dirty="0"/>
          </a:p>
          <a:p>
            <a:r>
              <a:rPr lang="en-US" dirty="0"/>
              <a:t> </a:t>
            </a:r>
            <a:endParaRPr lang="en-GB" dirty="0"/>
          </a:p>
          <a:p>
            <a:pPr lvl="0"/>
            <a:r>
              <a:rPr lang="en-US" dirty="0"/>
              <a:t>“</a:t>
            </a:r>
            <a:r>
              <a:rPr lang="en-US" i="1" dirty="0"/>
              <a:t>The visual sensitivity is high for the small-medium typology (i.e. between 35 </a:t>
            </a:r>
            <a:r>
              <a:rPr lang="en-US" i="1" dirty="0" err="1"/>
              <a:t>metres</a:t>
            </a:r>
            <a:r>
              <a:rPr lang="en-US" i="1" dirty="0"/>
              <a:t> to 50 </a:t>
            </a:r>
            <a:r>
              <a:rPr lang="en-US" i="1" dirty="0" err="1"/>
              <a:t>metres</a:t>
            </a:r>
            <a:r>
              <a:rPr lang="en-US" i="1" dirty="0"/>
              <a:t> to blade tip)</a:t>
            </a:r>
            <a:r>
              <a:rPr lang="en-US" dirty="0"/>
              <a:t>” and, as a consequence, it would be high for a medium typology of between 50 </a:t>
            </a:r>
            <a:r>
              <a:rPr lang="en-US" dirty="0" err="1"/>
              <a:t>metres</a:t>
            </a:r>
            <a:r>
              <a:rPr lang="en-US" dirty="0"/>
              <a:t> to 80 </a:t>
            </a:r>
            <a:r>
              <a:rPr lang="en-US" dirty="0" err="1"/>
              <a:t>metres</a:t>
            </a:r>
            <a:r>
              <a:rPr lang="en-US" dirty="0"/>
              <a:t> to blade tip;</a:t>
            </a:r>
            <a:endParaRPr lang="en-GB" dirty="0"/>
          </a:p>
          <a:p>
            <a:r>
              <a:rPr lang="en-US" dirty="0"/>
              <a:t> </a:t>
            </a:r>
            <a:endParaRPr lang="en-GB" dirty="0"/>
          </a:p>
          <a:p>
            <a:pPr lvl="0"/>
            <a:r>
              <a:rPr lang="en-US" dirty="0"/>
              <a:t>“</a:t>
            </a:r>
            <a:r>
              <a:rPr lang="en-US" i="1" dirty="0"/>
              <a:t>There is currently no operational or consented wind farm development in this character type</a:t>
            </a:r>
            <a:r>
              <a:rPr lang="en-US" dirty="0"/>
              <a:t>”;</a:t>
            </a:r>
            <a:endParaRPr lang="en-GB" dirty="0"/>
          </a:p>
          <a:p>
            <a:r>
              <a:rPr lang="en-US" dirty="0"/>
              <a:t> </a:t>
            </a:r>
            <a:endParaRPr lang="en-GB" dirty="0"/>
          </a:p>
          <a:p>
            <a:pPr lvl="0"/>
            <a:r>
              <a:rPr lang="en-US" dirty="0"/>
              <a:t>“</a:t>
            </a:r>
            <a:r>
              <a:rPr lang="en-US" i="1" dirty="0"/>
              <a:t>The relatively low-lying landscape of gently rolling small hedged pastures and extensive wooded policies forms a lush pastoral scene contrasting with the more rugged higher ground on north </a:t>
            </a:r>
            <a:r>
              <a:rPr lang="en-US" i="1" dirty="0" err="1"/>
              <a:t>Bute</a:t>
            </a:r>
            <a:r>
              <a:rPr lang="en-US" i="1" dirty="0"/>
              <a:t> and the exposed landscapes of the west coast. There would be a high-medium landscape sensitivity to the small-medium typology</a:t>
            </a:r>
            <a:r>
              <a:rPr lang="en-US" dirty="0"/>
              <a:t>” and, consequently, a high landscape sensitivity to medium typology, “</a:t>
            </a:r>
            <a:r>
              <a:rPr lang="en-US" i="1" dirty="0"/>
              <a:t>due principally to the effect of taller turbines on the scale of the landform, its diverse vegetation cover and on settlement</a:t>
            </a:r>
            <a:r>
              <a:rPr lang="en-US" dirty="0" smtClean="0"/>
              <a:t>”;</a:t>
            </a:r>
            <a:endParaRPr lang="en-GB" b="1" u="sng" dirty="0"/>
          </a:p>
        </p:txBody>
      </p:sp>
    </p:spTree>
    <p:extLst>
      <p:ext uri="{BB962C8B-B14F-4D97-AF65-F5344CB8AC3E}">
        <p14:creationId xmlns:p14="http://schemas.microsoft.com/office/powerpoint/2010/main" val="20336458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4"/>
          <p:cNvSpPr>
            <a:spLocks noChangeArrowheads="1"/>
          </p:cNvSpPr>
          <p:nvPr/>
        </p:nvSpPr>
        <p:spPr bwMode="auto">
          <a:xfrm>
            <a:off x="0" y="2914650"/>
            <a:ext cx="9144000" cy="0"/>
          </a:xfrm>
          <a:prstGeom prst="rect">
            <a:avLst/>
          </a:prstGeom>
          <a:noFill/>
          <a:ln w="9525">
            <a:noFill/>
            <a:miter lim="800000"/>
            <a:headEnd/>
            <a:tailEnd/>
          </a:ln>
        </p:spPr>
        <p:txBody>
          <a:bodyPr wrap="none" anchor="ctr">
            <a:spAutoFit/>
          </a:bodyPr>
          <a:lstStyle/>
          <a:p>
            <a:endParaRPr lang="en-US" dirty="0"/>
          </a:p>
        </p:txBody>
      </p:sp>
      <p:pic>
        <p:nvPicPr>
          <p:cNvPr id="18435" name="Picture 26" descr="cross"/>
          <p:cNvPicPr>
            <a:picLocks noChangeAspect="1" noChangeArrowheads="1"/>
          </p:cNvPicPr>
          <p:nvPr/>
        </p:nvPicPr>
        <p:blipFill>
          <a:blip r:embed="rId2" cstate="print"/>
          <a:srcRect/>
          <a:stretch>
            <a:fillRect/>
          </a:stretch>
        </p:blipFill>
        <p:spPr bwMode="auto">
          <a:xfrm>
            <a:off x="2381250" y="0"/>
            <a:ext cx="6762750" cy="6858000"/>
          </a:xfrm>
          <a:prstGeom prst="rect">
            <a:avLst/>
          </a:prstGeom>
          <a:noFill/>
          <a:ln w="9525">
            <a:noFill/>
            <a:miter lim="800000"/>
            <a:headEnd/>
            <a:tailEnd/>
          </a:ln>
        </p:spPr>
      </p:pic>
      <p:sp>
        <p:nvSpPr>
          <p:cNvPr id="6" name="Rectangle 5"/>
          <p:cNvSpPr>
            <a:spLocks noChangeArrowheads="1"/>
          </p:cNvSpPr>
          <p:nvPr/>
        </p:nvSpPr>
        <p:spPr bwMode="auto">
          <a:xfrm>
            <a:off x="273050" y="513993"/>
            <a:ext cx="8597900" cy="4801314"/>
          </a:xfrm>
          <a:prstGeom prst="rect">
            <a:avLst/>
          </a:prstGeom>
          <a:noFill/>
          <a:ln w="38100">
            <a:noFill/>
            <a:miter lim="800000"/>
            <a:headEnd/>
            <a:tailEnd/>
          </a:ln>
          <a:effectLst/>
        </p:spPr>
        <p:txBody>
          <a:bodyPr>
            <a:spAutoFit/>
          </a:bodyPr>
          <a:lstStyle/>
          <a:p>
            <a:pPr algn="ctr"/>
            <a:r>
              <a:rPr lang="en-GB" b="1" dirty="0"/>
              <a:t>‘</a:t>
            </a:r>
            <a:r>
              <a:rPr lang="en-US" b="1" dirty="0"/>
              <a:t>Argyll and </a:t>
            </a:r>
            <a:r>
              <a:rPr lang="en-US" b="1" dirty="0" err="1"/>
              <a:t>Bute</a:t>
            </a:r>
            <a:r>
              <a:rPr lang="en-US" b="1" dirty="0"/>
              <a:t> Landscape Wind Energy Capacity Study’, March </a:t>
            </a:r>
            <a:r>
              <a:rPr lang="en-US" b="1" dirty="0" smtClean="0"/>
              <a:t>2012 </a:t>
            </a:r>
            <a:r>
              <a:rPr lang="en-US" b="1" dirty="0" err="1" smtClean="0"/>
              <a:t>cont</a:t>
            </a:r>
            <a:r>
              <a:rPr lang="en-US" b="1" dirty="0" smtClean="0"/>
              <a:t>/..</a:t>
            </a:r>
          </a:p>
          <a:p>
            <a:r>
              <a:rPr lang="en-US" dirty="0"/>
              <a:t> </a:t>
            </a:r>
            <a:endParaRPr lang="en-GB" dirty="0"/>
          </a:p>
          <a:p>
            <a:pPr lvl="0"/>
            <a:r>
              <a:rPr lang="en-US" dirty="0"/>
              <a:t>“</a:t>
            </a:r>
            <a:r>
              <a:rPr lang="en-US" i="1" dirty="0"/>
              <a:t>The landscape is covered by an Area of Panoramic Quality and Mount Stuart is listed in the Inventory of Gardens and Designed Landscapes and extends over a considerable part of this character type. Sensitivity in terms of landscape values would be high-medium for the small-medium typology</a:t>
            </a:r>
            <a:r>
              <a:rPr lang="en-US" dirty="0"/>
              <a:t>” and, consequently, high for the medium typology.</a:t>
            </a:r>
            <a:endParaRPr lang="en-GB" dirty="0"/>
          </a:p>
          <a:p>
            <a:r>
              <a:rPr lang="en-US" dirty="0"/>
              <a:t> </a:t>
            </a:r>
            <a:endParaRPr lang="en-GB" dirty="0"/>
          </a:p>
          <a:p>
            <a:r>
              <a:rPr lang="en-US" dirty="0"/>
              <a:t>Based on the guidance contained in the Landscape Wind Energy Capacity Study and the conclusions expressed by SNH in respect of landscape impacts of the proposal, it is considered that approval of the proposal could establish a harmful precedent in approving wind turbines that are too large for their respective landscape settings. The Council has targeted areas for larger wind turbines, but the LWECS guidance suggests that only the smallest wind turbine typologies may be more appropriate in this general location, where they do not exert such a degree of influence over the appreciation of the coast and those landscapes which are </a:t>
            </a:r>
            <a:r>
              <a:rPr lang="en-US" dirty="0" err="1"/>
              <a:t>characterised</a:t>
            </a:r>
            <a:r>
              <a:rPr lang="en-US" dirty="0"/>
              <a:t> by the interplay between the land and the sea.</a:t>
            </a:r>
            <a:endParaRPr lang="en-GB" b="1" u="sng" dirty="0"/>
          </a:p>
        </p:txBody>
      </p:sp>
    </p:spTree>
    <p:extLst>
      <p:ext uri="{BB962C8B-B14F-4D97-AF65-F5344CB8AC3E}">
        <p14:creationId xmlns:p14="http://schemas.microsoft.com/office/powerpoint/2010/main" val="38125887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52000" y="315957"/>
            <a:ext cx="8640000" cy="6226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3849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2000" y="1870059"/>
            <a:ext cx="8640000" cy="3117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67918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050" y="495300"/>
            <a:ext cx="8516803" cy="5997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9933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247448"/>
            <a:ext cx="8553450" cy="5943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54724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52000" y="316929"/>
            <a:ext cx="8640000" cy="6224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64332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52000" y="326392"/>
            <a:ext cx="8640000" cy="6205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97911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52000" y="330398"/>
            <a:ext cx="8640000" cy="6197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57030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550" y="234359"/>
            <a:ext cx="8839200" cy="6214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54724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7"/>
          <p:cNvSpPr>
            <a:spLocks noGrp="1"/>
          </p:cNvSpPr>
          <p:nvPr>
            <p:ph type="title"/>
          </p:nvPr>
        </p:nvSpPr>
        <p:spPr>
          <a:xfrm>
            <a:off x="457200" y="274638"/>
            <a:ext cx="8229600" cy="817183"/>
          </a:xfrm>
        </p:spPr>
        <p:txBody>
          <a:bodyPr/>
          <a:lstStyle/>
          <a:p>
            <a:r>
              <a:rPr lang="en-GB" sz="3200" dirty="0" smtClean="0">
                <a:solidFill>
                  <a:schemeClr val="accent2"/>
                </a:solidFill>
              </a:rPr>
              <a:t>Ref: 12/02202/PP </a:t>
            </a:r>
          </a:p>
        </p:txBody>
      </p:sp>
      <p:sp>
        <p:nvSpPr>
          <p:cNvPr id="1028" name="Content Placeholder 4"/>
          <p:cNvSpPr>
            <a:spLocks noGrp="1"/>
          </p:cNvSpPr>
          <p:nvPr>
            <p:ph sz="half" idx="1"/>
          </p:nvPr>
        </p:nvSpPr>
        <p:spPr/>
        <p:txBody>
          <a:bodyPr/>
          <a:lstStyle/>
          <a:p>
            <a:pPr marL="0" indent="0">
              <a:spcBef>
                <a:spcPct val="0"/>
              </a:spcBef>
              <a:buFontTx/>
              <a:buNone/>
            </a:pPr>
            <a:endParaRPr lang="en-GB" sz="2400" dirty="0" smtClean="0">
              <a:solidFill>
                <a:schemeClr val="accent2"/>
              </a:solidFill>
            </a:endParaRPr>
          </a:p>
          <a:p>
            <a:pPr marL="0" indent="0">
              <a:spcBef>
                <a:spcPct val="0"/>
              </a:spcBef>
              <a:buFontTx/>
              <a:buNone/>
            </a:pPr>
            <a:r>
              <a:rPr lang="en-GB" sz="2400" dirty="0" smtClean="0">
                <a:solidFill>
                  <a:schemeClr val="accent2"/>
                </a:solidFill>
              </a:rPr>
              <a:t>Erection </a:t>
            </a:r>
            <a:r>
              <a:rPr lang="en-GB" sz="2400" dirty="0">
                <a:solidFill>
                  <a:schemeClr val="accent2"/>
                </a:solidFill>
              </a:rPr>
              <a:t>of 3 wind turbines (74 metres high to blade tip) and turbine control building, formation of access road and </a:t>
            </a:r>
            <a:r>
              <a:rPr lang="en-GB" sz="2400" dirty="0" err="1">
                <a:solidFill>
                  <a:schemeClr val="accent2"/>
                </a:solidFill>
              </a:rPr>
              <a:t>hardstanding</a:t>
            </a:r>
            <a:r>
              <a:rPr lang="en-GB" sz="2400" dirty="0">
                <a:solidFill>
                  <a:schemeClr val="accent2"/>
                </a:solidFill>
              </a:rPr>
              <a:t> areas.</a:t>
            </a:r>
          </a:p>
          <a:p>
            <a:pPr marL="0" indent="0">
              <a:spcBef>
                <a:spcPct val="0"/>
              </a:spcBef>
              <a:buFontTx/>
              <a:buNone/>
            </a:pPr>
            <a:endParaRPr lang="en-GB" sz="2400" dirty="0" smtClean="0">
              <a:solidFill>
                <a:schemeClr val="accent2"/>
              </a:solidFill>
            </a:endParaRPr>
          </a:p>
          <a:p>
            <a:pPr marL="0" indent="0">
              <a:spcBef>
                <a:spcPct val="0"/>
              </a:spcBef>
              <a:buFontTx/>
              <a:buNone/>
            </a:pPr>
            <a:r>
              <a:rPr lang="en-GB" sz="2400" dirty="0" err="1">
                <a:solidFill>
                  <a:schemeClr val="accent2"/>
                </a:solidFill>
              </a:rPr>
              <a:t>Ascog</a:t>
            </a:r>
            <a:r>
              <a:rPr lang="en-GB" sz="2400" dirty="0">
                <a:solidFill>
                  <a:schemeClr val="accent2"/>
                </a:solidFill>
              </a:rPr>
              <a:t> Farm</a:t>
            </a:r>
          </a:p>
          <a:p>
            <a:pPr marL="0" indent="0">
              <a:spcBef>
                <a:spcPct val="0"/>
              </a:spcBef>
              <a:buFontTx/>
              <a:buNone/>
            </a:pPr>
            <a:r>
              <a:rPr lang="en-GB" sz="2400" dirty="0" err="1">
                <a:solidFill>
                  <a:schemeClr val="accent2"/>
                </a:solidFill>
              </a:rPr>
              <a:t>Balmory</a:t>
            </a:r>
            <a:r>
              <a:rPr lang="en-GB" sz="2400" dirty="0">
                <a:solidFill>
                  <a:schemeClr val="accent2"/>
                </a:solidFill>
              </a:rPr>
              <a:t> Road</a:t>
            </a:r>
          </a:p>
          <a:p>
            <a:pPr marL="0" indent="0">
              <a:spcBef>
                <a:spcPct val="0"/>
              </a:spcBef>
              <a:buFontTx/>
              <a:buNone/>
            </a:pPr>
            <a:r>
              <a:rPr lang="en-GB" sz="2400" dirty="0" err="1">
                <a:solidFill>
                  <a:schemeClr val="accent2"/>
                </a:solidFill>
              </a:rPr>
              <a:t>Ascog</a:t>
            </a:r>
            <a:endParaRPr lang="en-GB" sz="2400" dirty="0">
              <a:solidFill>
                <a:schemeClr val="accent2"/>
              </a:solidFill>
            </a:endParaRPr>
          </a:p>
          <a:p>
            <a:pPr marL="0" indent="0">
              <a:spcBef>
                <a:spcPct val="0"/>
              </a:spcBef>
              <a:buFontTx/>
              <a:buNone/>
            </a:pPr>
            <a:r>
              <a:rPr lang="en-GB" sz="2400" dirty="0">
                <a:solidFill>
                  <a:schemeClr val="accent2"/>
                </a:solidFill>
              </a:rPr>
              <a:t>Isle Of </a:t>
            </a:r>
            <a:r>
              <a:rPr lang="en-GB" sz="2400" dirty="0" smtClean="0">
                <a:solidFill>
                  <a:schemeClr val="accent2"/>
                </a:solidFill>
              </a:rPr>
              <a:t>Bute</a:t>
            </a:r>
          </a:p>
          <a:p>
            <a:pPr marL="0" indent="0">
              <a:spcBef>
                <a:spcPct val="0"/>
              </a:spcBef>
              <a:buFontTx/>
              <a:buNone/>
            </a:pPr>
            <a:r>
              <a:rPr lang="en-GB" sz="2400" dirty="0" smtClean="0">
                <a:solidFill>
                  <a:schemeClr val="accent2"/>
                </a:solidFill>
              </a:rPr>
              <a:t>PA20 </a:t>
            </a:r>
            <a:r>
              <a:rPr lang="en-GB" sz="2400" dirty="0">
                <a:solidFill>
                  <a:schemeClr val="accent2"/>
                </a:solidFill>
              </a:rPr>
              <a:t>9LL</a:t>
            </a:r>
            <a:endParaRPr lang="en-GB" sz="2400" dirty="0" smtClean="0">
              <a:solidFill>
                <a:schemeClr val="accent2"/>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018820264"/>
              </p:ext>
            </p:extLst>
          </p:nvPr>
        </p:nvGraphicFramePr>
        <p:xfrm>
          <a:off x="4767914" y="1217642"/>
          <a:ext cx="3707345" cy="5237750"/>
        </p:xfrm>
        <a:graphic>
          <a:graphicData uri="http://schemas.openxmlformats.org/presentationml/2006/ole">
            <mc:AlternateContent xmlns:mc="http://schemas.openxmlformats.org/markup-compatibility/2006">
              <mc:Choice xmlns:v="urn:schemas-microsoft-com:vml" Requires="v">
                <p:oleObj spid="_x0000_s4110" name="Acrobat Document" r:id="rId3" imgW="7570800" imgH="10681200" progId="AcroExch.Document.7">
                  <p:embed/>
                </p:oleObj>
              </mc:Choice>
              <mc:Fallback>
                <p:oleObj name="Acrobat Document" r:id="rId3" imgW="7570800" imgH="10681200" progId="AcroExch.Document.7">
                  <p:embed/>
                  <p:pic>
                    <p:nvPicPr>
                      <p:cNvPr id="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7914" y="1217642"/>
                        <a:ext cx="3707345" cy="5237750"/>
                      </a:xfrm>
                      <a:prstGeom prst="rect">
                        <a:avLst/>
                      </a:prstGeom>
                      <a:noFill/>
                      <a:ln w="9525">
                        <a:solidFill>
                          <a:srgbClr val="D9D9D9"/>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8580639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2000" y="189000"/>
            <a:ext cx="8640000" cy="6480000"/>
          </a:xfrm>
          <a:prstGeom prst="rect">
            <a:avLst/>
          </a:prstGeom>
        </p:spPr>
      </p:pic>
    </p:spTree>
    <p:extLst>
      <p:ext uri="{BB962C8B-B14F-4D97-AF65-F5344CB8AC3E}">
        <p14:creationId xmlns:p14="http://schemas.microsoft.com/office/powerpoint/2010/main" val="33337049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2000" y="189000"/>
            <a:ext cx="8640000" cy="6480000"/>
          </a:xfrm>
          <a:prstGeom prst="rect">
            <a:avLst/>
          </a:prstGeom>
        </p:spPr>
      </p:pic>
    </p:spTree>
    <p:extLst>
      <p:ext uri="{BB962C8B-B14F-4D97-AF65-F5344CB8AC3E}">
        <p14:creationId xmlns:p14="http://schemas.microsoft.com/office/powerpoint/2010/main" val="27902164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 y="490340"/>
            <a:ext cx="8562975" cy="5519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36316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2000" y="189000"/>
            <a:ext cx="8640000" cy="6480000"/>
          </a:xfrm>
          <a:prstGeom prst="rect">
            <a:avLst/>
          </a:prstGeom>
        </p:spPr>
      </p:pic>
    </p:spTree>
    <p:extLst>
      <p:ext uri="{BB962C8B-B14F-4D97-AF65-F5344CB8AC3E}">
        <p14:creationId xmlns:p14="http://schemas.microsoft.com/office/powerpoint/2010/main" val="24956595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6" descr="cross"/>
          <p:cNvPicPr>
            <a:picLocks noChangeAspect="1" noChangeArrowheads="1"/>
          </p:cNvPicPr>
          <p:nvPr/>
        </p:nvPicPr>
        <p:blipFill>
          <a:blip r:embed="rId2" cstate="print"/>
          <a:srcRect/>
          <a:stretch>
            <a:fillRect/>
          </a:stretch>
        </p:blipFill>
        <p:spPr bwMode="auto">
          <a:xfrm>
            <a:off x="2381250" y="0"/>
            <a:ext cx="6762750" cy="6858000"/>
          </a:xfrm>
          <a:prstGeom prst="rect">
            <a:avLst/>
          </a:prstGeom>
          <a:noFill/>
          <a:ln w="9525">
            <a:noFill/>
            <a:miter lim="800000"/>
            <a:headEnd/>
            <a:tailEnd/>
          </a:ln>
        </p:spPr>
      </p:pic>
      <p:sp>
        <p:nvSpPr>
          <p:cNvPr id="36867" name="Rectangle 14"/>
          <p:cNvSpPr>
            <a:spLocks noChangeArrowheads="1"/>
          </p:cNvSpPr>
          <p:nvPr/>
        </p:nvSpPr>
        <p:spPr bwMode="auto">
          <a:xfrm>
            <a:off x="0" y="2914650"/>
            <a:ext cx="9144000" cy="0"/>
          </a:xfrm>
          <a:prstGeom prst="rect">
            <a:avLst/>
          </a:prstGeom>
          <a:noFill/>
          <a:ln w="9525">
            <a:noFill/>
            <a:miter lim="800000"/>
            <a:headEnd/>
            <a:tailEnd/>
          </a:ln>
        </p:spPr>
        <p:txBody>
          <a:bodyPr wrap="none" anchor="ctr">
            <a:spAutoFit/>
          </a:bodyPr>
          <a:lstStyle/>
          <a:p>
            <a:endParaRPr lang="en-US"/>
          </a:p>
        </p:txBody>
      </p:sp>
      <p:sp>
        <p:nvSpPr>
          <p:cNvPr id="7" name="TextBox 6"/>
          <p:cNvSpPr txBox="1"/>
          <p:nvPr/>
        </p:nvSpPr>
        <p:spPr>
          <a:xfrm>
            <a:off x="3581400" y="2811463"/>
            <a:ext cx="4446588" cy="954107"/>
          </a:xfrm>
          <a:prstGeom prst="rect">
            <a:avLst/>
          </a:prstGeom>
          <a:noFill/>
        </p:spPr>
        <p:txBody>
          <a:bodyPr>
            <a:spAutoFit/>
          </a:bodyPr>
          <a:lstStyle/>
          <a:p>
            <a:pPr algn="ctr">
              <a:defRPr/>
            </a:pPr>
            <a:r>
              <a:rPr lang="en-GB" sz="2800" dirty="0">
                <a:solidFill>
                  <a:schemeClr val="accent2"/>
                </a:solidFill>
                <a:latin typeface="+mn-lt"/>
              </a:rPr>
              <a:t>End of </a:t>
            </a:r>
          </a:p>
          <a:p>
            <a:pPr algn="ctr">
              <a:defRPr/>
            </a:pPr>
            <a:r>
              <a:rPr lang="en-GB" sz="2800" dirty="0">
                <a:solidFill>
                  <a:schemeClr val="accent2"/>
                </a:solidFill>
              </a:rPr>
              <a:t>Ref: 12/02202/PP </a:t>
            </a:r>
            <a:endParaRPr lang="en-US" sz="2800" dirty="0">
              <a:solidFill>
                <a:schemeClr val="accent2"/>
              </a:solidFill>
              <a:latin typeface="+mn-lt"/>
            </a:endParaRPr>
          </a:p>
        </p:txBody>
      </p:sp>
    </p:spTree>
    <p:extLst>
      <p:ext uri="{BB962C8B-B14F-4D97-AF65-F5344CB8AC3E}">
        <p14:creationId xmlns:p14="http://schemas.microsoft.com/office/powerpoint/2010/main" val="32762783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1473518" y="-891000"/>
            <a:ext cx="6196965" cy="8640000"/>
          </a:xfrm>
          <a:prstGeom prst="rect">
            <a:avLst/>
          </a:prstGeom>
        </p:spPr>
      </p:pic>
    </p:spTree>
    <p:extLst>
      <p:ext uri="{BB962C8B-B14F-4D97-AF65-F5344CB8AC3E}">
        <p14:creationId xmlns:p14="http://schemas.microsoft.com/office/powerpoint/2010/main" val="42911368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512000" y="1272755"/>
            <a:ext cx="6120000" cy="4312491"/>
          </a:xfrm>
          <a:prstGeom prst="rect">
            <a:avLst/>
          </a:prstGeom>
          <a:ln>
            <a:solidFill>
              <a:schemeClr val="bg1">
                <a:lumMod val="85000"/>
              </a:schemeClr>
            </a:solidFill>
          </a:ln>
        </p:spPr>
      </p:pic>
    </p:spTree>
    <p:extLst>
      <p:ext uri="{BB962C8B-B14F-4D97-AF65-F5344CB8AC3E}">
        <p14:creationId xmlns:p14="http://schemas.microsoft.com/office/powerpoint/2010/main" val="5295074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512000" y="1274163"/>
            <a:ext cx="6120000" cy="4309675"/>
          </a:xfrm>
          <a:prstGeom prst="rect">
            <a:avLst/>
          </a:prstGeom>
          <a:ln>
            <a:solidFill>
              <a:schemeClr val="bg1">
                <a:lumMod val="85000"/>
              </a:schemeClr>
            </a:solidFill>
          </a:ln>
        </p:spPr>
      </p:pic>
    </p:spTree>
    <p:extLst>
      <p:ext uri="{BB962C8B-B14F-4D97-AF65-F5344CB8AC3E}">
        <p14:creationId xmlns:p14="http://schemas.microsoft.com/office/powerpoint/2010/main" val="18557487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2377242" y="369000"/>
            <a:ext cx="4389517" cy="6120000"/>
          </a:xfrm>
          <a:prstGeom prst="rect">
            <a:avLst/>
          </a:prstGeom>
          <a:ln>
            <a:solidFill>
              <a:schemeClr val="bg1">
                <a:lumMod val="85000"/>
              </a:schemeClr>
            </a:solidFill>
          </a:ln>
        </p:spPr>
      </p:pic>
    </p:spTree>
    <p:extLst>
      <p:ext uri="{BB962C8B-B14F-4D97-AF65-F5344CB8AC3E}">
        <p14:creationId xmlns:p14="http://schemas.microsoft.com/office/powerpoint/2010/main" val="40920043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56273" y="369000"/>
            <a:ext cx="8231454" cy="61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5952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4"/>
          <p:cNvSpPr>
            <a:spLocks noChangeArrowheads="1"/>
          </p:cNvSpPr>
          <p:nvPr/>
        </p:nvSpPr>
        <p:spPr bwMode="auto">
          <a:xfrm>
            <a:off x="0" y="2914650"/>
            <a:ext cx="9144000" cy="0"/>
          </a:xfrm>
          <a:prstGeom prst="rect">
            <a:avLst/>
          </a:prstGeom>
          <a:noFill/>
          <a:ln w="9525">
            <a:noFill/>
            <a:miter lim="800000"/>
            <a:headEnd/>
            <a:tailEnd/>
          </a:ln>
        </p:spPr>
        <p:txBody>
          <a:bodyPr wrap="none" anchor="ctr">
            <a:spAutoFit/>
          </a:bodyPr>
          <a:lstStyle/>
          <a:p>
            <a:endParaRPr lang="en-US" dirty="0"/>
          </a:p>
        </p:txBody>
      </p:sp>
      <p:pic>
        <p:nvPicPr>
          <p:cNvPr id="18435" name="Picture 26" descr="cross"/>
          <p:cNvPicPr>
            <a:picLocks noChangeAspect="1" noChangeArrowheads="1"/>
          </p:cNvPicPr>
          <p:nvPr/>
        </p:nvPicPr>
        <p:blipFill>
          <a:blip r:embed="rId2" cstate="print"/>
          <a:srcRect/>
          <a:stretch>
            <a:fillRect/>
          </a:stretch>
        </p:blipFill>
        <p:spPr bwMode="auto">
          <a:xfrm>
            <a:off x="2381250" y="0"/>
            <a:ext cx="6762750" cy="6858000"/>
          </a:xfrm>
          <a:prstGeom prst="rect">
            <a:avLst/>
          </a:prstGeom>
          <a:noFill/>
          <a:ln w="9525">
            <a:noFill/>
            <a:miter lim="800000"/>
            <a:headEnd/>
            <a:tailEnd/>
          </a:ln>
        </p:spPr>
      </p:pic>
      <p:sp>
        <p:nvSpPr>
          <p:cNvPr id="6" name="Rectangle 5"/>
          <p:cNvSpPr>
            <a:spLocks noChangeArrowheads="1"/>
          </p:cNvSpPr>
          <p:nvPr/>
        </p:nvSpPr>
        <p:spPr bwMode="auto">
          <a:xfrm>
            <a:off x="273050" y="881063"/>
            <a:ext cx="8597900" cy="4524315"/>
          </a:xfrm>
          <a:prstGeom prst="rect">
            <a:avLst/>
          </a:prstGeom>
          <a:noFill/>
          <a:ln w="38100">
            <a:noFill/>
            <a:miter lim="800000"/>
            <a:headEnd/>
            <a:tailEnd/>
          </a:ln>
          <a:effectLst/>
        </p:spPr>
        <p:txBody>
          <a:bodyPr>
            <a:spAutoFit/>
          </a:bodyPr>
          <a:lstStyle/>
          <a:p>
            <a:pPr algn="ctr"/>
            <a:r>
              <a:rPr lang="en-GB" b="1" dirty="0" smtClean="0"/>
              <a:t>PRINCIPAL DEVELOPMENT PLAN POLICIES</a:t>
            </a:r>
          </a:p>
          <a:p>
            <a:endParaRPr lang="en-GB" u="sng" dirty="0"/>
          </a:p>
          <a:p>
            <a:r>
              <a:rPr lang="en-GB" u="sng" dirty="0" smtClean="0"/>
              <a:t>‘</a:t>
            </a:r>
            <a:r>
              <a:rPr lang="en-GB" u="sng" dirty="0"/>
              <a:t>Argyll &amp; Bute Structure Plan’ (2002)</a:t>
            </a:r>
            <a:endParaRPr lang="en-GB" dirty="0"/>
          </a:p>
          <a:p>
            <a:r>
              <a:rPr lang="en-GB" dirty="0"/>
              <a:t> </a:t>
            </a:r>
          </a:p>
          <a:p>
            <a:r>
              <a:rPr lang="en-GB" dirty="0" smtClean="0"/>
              <a:t>STRAT </a:t>
            </a:r>
            <a:r>
              <a:rPr lang="en-GB" dirty="0"/>
              <a:t>DC 4 – Development in Rural Opportunity Areas</a:t>
            </a:r>
          </a:p>
          <a:p>
            <a:r>
              <a:rPr lang="en-GB" dirty="0"/>
              <a:t>STRAT DC 5 –Development in Sensitive Countryside;</a:t>
            </a:r>
          </a:p>
          <a:p>
            <a:r>
              <a:rPr lang="en-GB" dirty="0" smtClean="0"/>
              <a:t>STRAT </a:t>
            </a:r>
            <a:r>
              <a:rPr lang="en-GB" dirty="0"/>
              <a:t>DC 8 –Landscape and Development Control;</a:t>
            </a:r>
          </a:p>
          <a:p>
            <a:r>
              <a:rPr lang="x-none" smtClean="0"/>
              <a:t>STRAT </a:t>
            </a:r>
            <a:r>
              <a:rPr lang="x-none"/>
              <a:t>RE 1 –Wind Farm/Wind Farm Turbine Development.</a:t>
            </a:r>
            <a:endParaRPr lang="en-GB" dirty="0"/>
          </a:p>
          <a:p>
            <a:r>
              <a:rPr lang="en-GB" dirty="0"/>
              <a:t> </a:t>
            </a:r>
          </a:p>
          <a:p>
            <a:r>
              <a:rPr lang="en-GB" u="sng" dirty="0"/>
              <a:t>‘Argyll &amp; Bute Local Plan’ (2009)</a:t>
            </a:r>
            <a:endParaRPr lang="en-GB" dirty="0"/>
          </a:p>
          <a:p>
            <a:r>
              <a:rPr lang="en-GB" dirty="0"/>
              <a:t> </a:t>
            </a:r>
          </a:p>
          <a:p>
            <a:r>
              <a:rPr lang="en-GB" dirty="0"/>
              <a:t>LP ENV 1 Development Impact on the General Environment;</a:t>
            </a:r>
          </a:p>
          <a:p>
            <a:r>
              <a:rPr lang="en-GB" dirty="0" smtClean="0"/>
              <a:t>LP </a:t>
            </a:r>
            <a:r>
              <a:rPr lang="en-GB" dirty="0"/>
              <a:t>ENV 10 Development Impact on Areas of Panoramic Quality (APQs);</a:t>
            </a:r>
          </a:p>
          <a:p>
            <a:r>
              <a:rPr lang="en-GB" dirty="0" smtClean="0"/>
              <a:t>LP </a:t>
            </a:r>
            <a:r>
              <a:rPr lang="en-GB" dirty="0"/>
              <a:t>ENV 19 Development Setting, Layout and Design (including Appendix A Sustainable Siting and Design Principles</a:t>
            </a:r>
            <a:r>
              <a:rPr lang="en-GB" dirty="0" smtClean="0"/>
              <a:t>);</a:t>
            </a:r>
            <a:endParaRPr lang="en-GB" dirty="0"/>
          </a:p>
          <a:p>
            <a:r>
              <a:rPr lang="en-GB" dirty="0"/>
              <a:t>LP REN 1 Wind Farms and Wind Turbines</a:t>
            </a:r>
            <a:r>
              <a:rPr lang="en-GB" dirty="0" smtClean="0"/>
              <a:t>;</a:t>
            </a:r>
            <a:endParaRPr lang="en-GB" dirty="0"/>
          </a:p>
        </p:txBody>
      </p:sp>
    </p:spTree>
    <p:extLst>
      <p:ext uri="{BB962C8B-B14F-4D97-AF65-F5344CB8AC3E}">
        <p14:creationId xmlns:p14="http://schemas.microsoft.com/office/powerpoint/2010/main" val="1448469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1889" y="198437"/>
            <a:ext cx="4709434" cy="650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9847298"/>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19647</TotalTime>
  <Words>142</Words>
  <Application>Microsoft Office PowerPoint</Application>
  <PresentationFormat>On-screen Show (4:3)</PresentationFormat>
  <Paragraphs>51</Paragraphs>
  <Slides>24</Slides>
  <Notes>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26" baseType="lpstr">
      <vt:lpstr>Default Design</vt:lpstr>
      <vt:lpstr>Acrobat Document</vt:lpstr>
      <vt:lpstr>PowerPoint Presentation</vt:lpstr>
      <vt:lpstr>Ref: 12/02202/PP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Argyll &amp; Bute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PPSL June 2010</dc:title>
  <dc:creator>Marion MacLean</dc:creator>
  <cp:lastModifiedBy>%username%</cp:lastModifiedBy>
  <cp:revision>1564</cp:revision>
  <dcterms:created xsi:type="dcterms:W3CDTF">2007-11-07T17:04:40Z</dcterms:created>
  <dcterms:modified xsi:type="dcterms:W3CDTF">2013-05-17T11:16:30Z</dcterms:modified>
</cp:coreProperties>
</file>